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2"/>
  </p:notesMasterIdLst>
  <p:sldIdLst>
    <p:sldId id="257" r:id="rId3"/>
    <p:sldId id="267" r:id="rId4"/>
    <p:sldId id="261" r:id="rId5"/>
    <p:sldId id="268" r:id="rId6"/>
    <p:sldId id="269" r:id="rId7"/>
    <p:sldId id="270" r:id="rId8"/>
    <p:sldId id="271" r:id="rId9"/>
    <p:sldId id="272" r:id="rId10"/>
    <p:sldId id="273" r:id="rId11"/>
  </p:sldIdLst>
  <p:sldSz cx="9144000" cy="5143500" type="screen16x9"/>
  <p:notesSz cx="6858000" cy="9144000"/>
  <p:embeddedFontLst>
    <p:embeddedFont>
      <p:font typeface="Dosis" pitchFamily="2" charset="0"/>
      <p:regular r:id="rId13"/>
      <p:bold r:id="rId14"/>
    </p:embeddedFont>
    <p:embeddedFont>
      <p:font typeface="Roboto" panose="02000000000000000000" pitchFamily="2" charset="0"/>
      <p:regular r:id="rId15"/>
      <p:bold r:id="rId16"/>
      <p:italic r:id="rId17"/>
      <p:boldItalic r:id="rId18"/>
    </p:embeddedFont>
    <p:embeddedFont>
      <p:font typeface="Roboto Black" panose="02000000000000000000" pitchFamily="2" charset="0"/>
      <p:bold r:id="rId19"/>
      <p:boldItalic r:id="rId20"/>
    </p:embeddedFont>
    <p:embeddedFont>
      <p:font typeface="Roboto Thin"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72" d="100"/>
          <a:sy n="72" d="100"/>
        </p:scale>
        <p:origin x="1112"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5CD8A104-4CB7-3A7F-1085-9E17B2006A47}"/>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2BE42C21-2A0F-3DB9-FFF2-BA6D96D7C10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2E5784B6-C58D-8244-C54F-28EA25C41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2687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9AA3F3E5-9C76-C51C-A128-43B4FC73913F}"/>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1E1DBDED-5203-CA0D-98CC-ACEBDD2AB561}"/>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89C9F1E9-353E-BFAC-4C8C-00242A5333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0199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44944B4C-CC9C-0748-6D06-0D4636F41A74}"/>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49951293-3B40-F2BC-368F-9A340159DF3B}"/>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E6CCD05D-754F-48B2-32DC-20F26B84E5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267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F4CE654D-B982-D110-3D88-9477E94AC25C}"/>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BF40905B-AC82-33E1-9382-F87CF3176DE5}"/>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261777B6-3BCC-7526-2BFF-7805FFB759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8013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C4A68DCA-4DCA-D46B-3285-59944AB5BC44}"/>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3B6C5D63-D8CC-10E8-C3A7-8ED08A224BEE}"/>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E6E427C8-0A89-9909-0F0B-01C82B168A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9134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2448BE8E-37F1-5C2D-CFBB-39F607032ACD}"/>
            </a:ext>
          </a:extLst>
        </p:cNvPr>
        <p:cNvGrpSpPr/>
        <p:nvPr/>
      </p:nvGrpSpPr>
      <p:grpSpPr>
        <a:xfrm>
          <a:off x="0" y="0"/>
          <a:ext cx="0" cy="0"/>
          <a:chOff x="0" y="0"/>
          <a:chExt cx="0" cy="0"/>
        </a:xfrm>
      </p:grpSpPr>
      <p:sp>
        <p:nvSpPr>
          <p:cNvPr id="319" name="Shape 319">
            <a:extLst>
              <a:ext uri="{FF2B5EF4-FFF2-40B4-BE49-F238E27FC236}">
                <a16:creationId xmlns:a16="http://schemas.microsoft.com/office/drawing/2014/main" id="{ECA515DF-8456-B123-5347-322D40D7D49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a:extLst>
              <a:ext uri="{FF2B5EF4-FFF2-40B4-BE49-F238E27FC236}">
                <a16:creationId xmlns:a16="http://schemas.microsoft.com/office/drawing/2014/main" id="{23F8E7FD-4BAE-107D-9D5E-F6669FF58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0180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9A3F9F58-8184-1175-F486-DFA50C392F79}"/>
              </a:ext>
            </a:extLst>
          </p:cNvPr>
          <p:cNvSpPr txBox="1"/>
          <p:nvPr userDrawn="1">
            <p:extLst>
              <p:ext uri="{1162E1C5-73C7-4A58-AE30-91384D911F3F}">
                <p184:classification xmlns:p184="http://schemas.microsoft.com/office/powerpoint/2018/4/main" val="hdr"/>
              </p:ext>
            </p:extLst>
          </p:nvPr>
        </p:nvSpPr>
        <p:spPr>
          <a:xfrm>
            <a:off x="63500" y="63500"/>
            <a:ext cx="57150" cy="121920"/>
          </a:xfrm>
          <a:prstGeom prst="rect">
            <a:avLst/>
          </a:prstGeom>
        </p:spPr>
        <p:txBody>
          <a:bodyPr horzOverflow="overflow" lIns="0" tIns="0" rIns="0" bIns="0">
            <a:spAutoFit/>
          </a:bodyPr>
          <a:lstStyle/>
          <a:p>
            <a:pPr algn="l"/>
            <a:r>
              <a:rPr lang="en-US" sz="800">
                <a:solidFill>
                  <a:srgbClr val="000000">
                    <a:alpha val="50000"/>
                  </a:srgbClr>
                </a:solidFill>
                <a:latin typeface="Arial" panose="020B0604020202020204" pitchFamily="34" charset="0"/>
                <a:cs typeface="Arial" panose="020B0604020202020204" pitchFamily="34" charset="0"/>
              </a:rPr>
              <a:t> </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
        <p:nvSpPr>
          <p:cNvPr id="3" name="TextBox 2">
            <a:extLst>
              <a:ext uri="{FF2B5EF4-FFF2-40B4-BE49-F238E27FC236}">
                <a16:creationId xmlns:a16="http://schemas.microsoft.com/office/drawing/2014/main" id="{A8309B78-0004-5D64-6976-1DBF2773BBCB}"/>
              </a:ext>
            </a:extLst>
          </p:cNvPr>
          <p:cNvSpPr txBox="1"/>
          <p:nvPr userDrawn="1">
            <p:extLst>
              <p:ext uri="{1162E1C5-73C7-4A58-AE30-91384D911F3F}">
                <p184:classification xmlns:p184="http://schemas.microsoft.com/office/powerpoint/2018/4/main" val="hdr"/>
              </p:ext>
            </p:extLst>
          </p:nvPr>
        </p:nvSpPr>
        <p:spPr>
          <a:xfrm>
            <a:off x="63500" y="63500"/>
            <a:ext cx="57150" cy="121920"/>
          </a:xfrm>
          <a:prstGeom prst="rect">
            <a:avLst/>
          </a:prstGeom>
        </p:spPr>
        <p:txBody>
          <a:bodyPr horzOverflow="overflow" lIns="0" tIns="0" rIns="0" bIns="0">
            <a:spAutoFit/>
          </a:bodyPr>
          <a:lstStyle/>
          <a:p>
            <a:pPr algn="l"/>
            <a:r>
              <a:rPr lang="en-US" sz="800">
                <a:solidFill>
                  <a:srgbClr val="000000">
                    <a:alpha val="50000"/>
                  </a:srgbClr>
                </a:solidFill>
                <a:latin typeface="Arial" panose="020B0604020202020204" pitchFamily="34" charset="0"/>
                <a:cs typeface="Arial" panose="020B0604020202020204" pitchFamily="34" charset="0"/>
              </a:rPr>
              <a:t> </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Churn Rates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Mario Giraldo</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6/1/2025</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5AF3-B096-A14A-FEEB-6204CF09FABE}"/>
              </a:ext>
            </a:extLst>
          </p:cNvPr>
          <p:cNvSpPr>
            <a:spLocks noGrp="1"/>
          </p:cNvSpPr>
          <p:nvPr>
            <p:ph type="title"/>
          </p:nvPr>
        </p:nvSpPr>
        <p:spPr/>
        <p:txBody>
          <a:bodyPr/>
          <a:lstStyle/>
          <a:p>
            <a:r>
              <a:rPr lang="en-US" dirty="0"/>
              <a:t>Project Summary</a:t>
            </a:r>
          </a:p>
        </p:txBody>
      </p:sp>
      <p:sp>
        <p:nvSpPr>
          <p:cNvPr id="3" name="Text Placeholder 2">
            <a:extLst>
              <a:ext uri="{FF2B5EF4-FFF2-40B4-BE49-F238E27FC236}">
                <a16:creationId xmlns:a16="http://schemas.microsoft.com/office/drawing/2014/main" id="{3AE43493-3452-C469-7C10-FBEF6FABE8BE}"/>
              </a:ext>
            </a:extLst>
          </p:cNvPr>
          <p:cNvSpPr>
            <a:spLocks noGrp="1"/>
          </p:cNvSpPr>
          <p:nvPr>
            <p:ph type="body" idx="1"/>
          </p:nvPr>
        </p:nvSpPr>
        <p:spPr/>
        <p:txBody>
          <a:bodyPr/>
          <a:lstStyle/>
          <a:p>
            <a:r>
              <a:rPr lang="en-US" dirty="0"/>
              <a:t>Calculate subscription churn rates for a start up company that launched 4 months ago.</a:t>
            </a:r>
          </a:p>
          <a:p>
            <a:r>
              <a:rPr lang="en-US" dirty="0"/>
              <a:t>Specifically compare churn rates between two segments of users.</a:t>
            </a:r>
          </a:p>
          <a:p>
            <a:r>
              <a:rPr lang="en-US" dirty="0"/>
              <a:t>A user cannot start and end their subscription in the same month</a:t>
            </a:r>
          </a:p>
        </p:txBody>
      </p:sp>
    </p:spTree>
    <p:extLst>
      <p:ext uri="{BB962C8B-B14F-4D97-AF65-F5344CB8AC3E}">
        <p14:creationId xmlns:p14="http://schemas.microsoft.com/office/powerpoint/2010/main" val="20548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Subscriptions table</a:t>
            </a:r>
            <a:endParaRPr sz="2400" b="1" dirty="0">
              <a:solidFill>
                <a:srgbClr val="295269"/>
              </a:solidFill>
              <a:latin typeface="Roboto"/>
              <a:ea typeface="Roboto"/>
              <a:cs typeface="Roboto"/>
              <a:sym typeface="Roboto"/>
            </a:endParaRPr>
          </a:p>
        </p:txBody>
      </p:sp>
      <p:sp>
        <p:nvSpPr>
          <p:cNvPr id="323" name="Shape 323"/>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Looking at first 100 rows of data</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subscriptions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LIMIT 100;</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MIN(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MAX(</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subscriptions;</a:t>
            </a:r>
          </a:p>
        </p:txBody>
      </p:sp>
      <p:sp>
        <p:nvSpPr>
          <p:cNvPr id="324" name="Shape 324"/>
          <p:cNvSpPr txBox="1"/>
          <p:nvPr/>
        </p:nvSpPr>
        <p:spPr>
          <a:xfrm>
            <a:off x="177975" y="739471"/>
            <a:ext cx="4920900" cy="207430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-From the first 100 entries there are two different segments, “87” and “30”.</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-Subscription start date is December 1</a:t>
            </a:r>
            <a:r>
              <a:rPr lang="en-US" sz="1150" baseline="30000" dirty="0">
                <a:latin typeface="Roboto"/>
                <a:ea typeface="Roboto"/>
                <a:cs typeface="Roboto"/>
                <a:sym typeface="Roboto"/>
              </a:rPr>
              <a:t>st</a:t>
            </a:r>
            <a:r>
              <a:rPr lang="en-US" sz="1150" dirty="0">
                <a:latin typeface="Roboto"/>
                <a:ea typeface="Roboto"/>
                <a:cs typeface="Roboto"/>
                <a:sym typeface="Roboto"/>
              </a:rPr>
              <a:t>, 2016.</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-Subscription end date is March 30</a:t>
            </a:r>
            <a:r>
              <a:rPr lang="en-US" sz="1150" baseline="30000" dirty="0">
                <a:latin typeface="Roboto"/>
                <a:ea typeface="Roboto"/>
                <a:cs typeface="Roboto"/>
                <a:sym typeface="Roboto"/>
              </a:rPr>
              <a:t>th</a:t>
            </a:r>
            <a:r>
              <a:rPr lang="en-US" sz="1150" dirty="0">
                <a:latin typeface="Roboto"/>
                <a:ea typeface="Roboto"/>
                <a:cs typeface="Roboto"/>
                <a:sym typeface="Roboto"/>
              </a:rPr>
              <a:t>, 2017.</a:t>
            </a:r>
          </a:p>
          <a:p>
            <a:pPr marL="0" lvl="0" indent="0" rtl="0">
              <a:lnSpc>
                <a:spcPct val="115000"/>
              </a:lnSpc>
              <a:spcBef>
                <a:spcPts val="0"/>
              </a:spcBef>
              <a:spcAft>
                <a:spcPts val="0"/>
              </a:spcAft>
              <a:buClr>
                <a:schemeClr val="dk1"/>
              </a:buClr>
              <a:buSzPts val="1100"/>
              <a:buFont typeface="Arial"/>
              <a:buNone/>
            </a:pPr>
            <a:r>
              <a:rPr lang="en-US" sz="1150" dirty="0">
                <a:latin typeface="Roboto"/>
                <a:ea typeface="Roboto"/>
                <a:cs typeface="Roboto"/>
                <a:sym typeface="Roboto"/>
              </a:rPr>
              <a:t>-Given a customer is considered actively subscribed if they are subscribed before the beginning of any month where churn is being calculated, churn rate may only be calculated for the months of January-March 2016.</a:t>
            </a:r>
          </a:p>
          <a:p>
            <a:pPr marL="0" lvl="0" indent="0" rtl="0">
              <a:lnSpc>
                <a:spcPct val="115000"/>
              </a:lnSpc>
              <a:spcBef>
                <a:spcPts val="0"/>
              </a:spcBef>
              <a:spcAft>
                <a:spcPts val="0"/>
              </a:spcAft>
              <a:buClr>
                <a:schemeClr val="dk1"/>
              </a:buClr>
              <a:buSzPts val="1100"/>
              <a:buFont typeface="Arial"/>
              <a:buNone/>
            </a:pPr>
            <a:endParaRPr lang="en-US" sz="1150"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B189D3BF-8836-DECB-49B6-6CFC9F030987}"/>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644E2EB1-2F1E-832C-E218-C7F5EE10A8F8}"/>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 months</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1FEA0C3C-746E-866D-DAEA-E5F90C626042}"/>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Creating temporary table of months available for churn calculations (January, Feb, March of 2017).</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WITH months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'2017-01-01' as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'2017-01-31' as </a:t>
            </a:r>
            <a:r>
              <a:rPr lang="en-US" sz="900" dirty="0" err="1">
                <a:latin typeface="Courier New"/>
                <a:ea typeface="Courier New"/>
                <a:cs typeface="Courier New"/>
                <a:sym typeface="Courier New"/>
              </a:rPr>
              <a:t>last_day</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UNION</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'2017-02-01' as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'2017-02-31' as </a:t>
            </a:r>
            <a:r>
              <a:rPr lang="en-US" sz="900" dirty="0" err="1">
                <a:latin typeface="Courier New"/>
                <a:ea typeface="Courier New"/>
                <a:cs typeface="Courier New"/>
                <a:sym typeface="Courier New"/>
              </a:rPr>
              <a:t>last_day</a:t>
            </a: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UNION</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'2017-03-01' as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'2017-03-31' as </a:t>
            </a:r>
            <a:r>
              <a:rPr lang="en-US" sz="900" dirty="0" err="1">
                <a:latin typeface="Courier New"/>
                <a:ea typeface="Courier New"/>
                <a:cs typeface="Courier New"/>
                <a:sym typeface="Courier New"/>
              </a:rPr>
              <a:t>last_day</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months;</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Union addition:</a:t>
            </a:r>
          </a:p>
          <a:p>
            <a:pPr marL="0" lvl="0" indent="0" rtl="0">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subscriptions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CROSS JOIN months)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 LIMIT 10;</a:t>
            </a:r>
          </a:p>
        </p:txBody>
      </p:sp>
      <p:pic>
        <p:nvPicPr>
          <p:cNvPr id="3" name="Picture 2">
            <a:extLst>
              <a:ext uri="{FF2B5EF4-FFF2-40B4-BE49-F238E27FC236}">
                <a16:creationId xmlns:a16="http://schemas.microsoft.com/office/drawing/2014/main" id="{E2187AA4-1354-A8D7-3A6A-755373DE1B15}"/>
              </a:ext>
            </a:extLst>
          </p:cNvPr>
          <p:cNvPicPr>
            <a:picLocks noChangeAspect="1"/>
          </p:cNvPicPr>
          <p:nvPr/>
        </p:nvPicPr>
        <p:blipFill>
          <a:blip r:embed="rId3"/>
          <a:stretch>
            <a:fillRect/>
          </a:stretch>
        </p:blipFill>
        <p:spPr>
          <a:xfrm>
            <a:off x="311700" y="894669"/>
            <a:ext cx="4704626" cy="1143403"/>
          </a:xfrm>
          <a:prstGeom prst="rect">
            <a:avLst/>
          </a:prstGeom>
          <a:ln>
            <a:solidFill>
              <a:schemeClr val="tx1"/>
            </a:solidFill>
          </a:ln>
        </p:spPr>
      </p:pic>
      <p:pic>
        <p:nvPicPr>
          <p:cNvPr id="5" name="Picture 4">
            <a:extLst>
              <a:ext uri="{FF2B5EF4-FFF2-40B4-BE49-F238E27FC236}">
                <a16:creationId xmlns:a16="http://schemas.microsoft.com/office/drawing/2014/main" id="{EB3D7E05-1C3C-920A-93B2-AE30888BDE82}"/>
              </a:ext>
            </a:extLst>
          </p:cNvPr>
          <p:cNvPicPr>
            <a:picLocks noChangeAspect="1"/>
          </p:cNvPicPr>
          <p:nvPr/>
        </p:nvPicPr>
        <p:blipFill>
          <a:blip r:embed="rId4"/>
          <a:stretch>
            <a:fillRect/>
          </a:stretch>
        </p:blipFill>
        <p:spPr>
          <a:xfrm>
            <a:off x="311700" y="2571750"/>
            <a:ext cx="4643925" cy="2073603"/>
          </a:xfrm>
          <a:prstGeom prst="rect">
            <a:avLst/>
          </a:prstGeom>
          <a:ln>
            <a:solidFill>
              <a:schemeClr val="tx1"/>
            </a:solidFill>
          </a:ln>
        </p:spPr>
      </p:pic>
    </p:spTree>
    <p:extLst>
      <p:ext uri="{BB962C8B-B14F-4D97-AF65-F5344CB8AC3E}">
        <p14:creationId xmlns:p14="http://schemas.microsoft.com/office/powerpoint/2010/main" val="1619199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2627345C-75BD-4FE1-57A3-B90AF292DF39}"/>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4385B4BD-E377-E078-A5D7-C8679826F55D}"/>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 status</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8D4E27AB-59FD-FB0D-D972-0028C8FD0986}"/>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Creating temporary table of statuses from the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 table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status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id,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AS month,</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AND (segment=87)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is_active_87,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AND (segment=30)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is_active_30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status LIMIT 10;</a:t>
            </a:r>
          </a:p>
        </p:txBody>
      </p:sp>
      <p:pic>
        <p:nvPicPr>
          <p:cNvPr id="4" name="Picture 3">
            <a:extLst>
              <a:ext uri="{FF2B5EF4-FFF2-40B4-BE49-F238E27FC236}">
                <a16:creationId xmlns:a16="http://schemas.microsoft.com/office/drawing/2014/main" id="{3530E767-E31F-FF60-2251-CA381508FE79}"/>
              </a:ext>
            </a:extLst>
          </p:cNvPr>
          <p:cNvPicPr>
            <a:picLocks noChangeAspect="1"/>
          </p:cNvPicPr>
          <p:nvPr/>
        </p:nvPicPr>
        <p:blipFill>
          <a:blip r:embed="rId3"/>
          <a:stretch>
            <a:fillRect/>
          </a:stretch>
        </p:blipFill>
        <p:spPr>
          <a:xfrm>
            <a:off x="186111" y="1470639"/>
            <a:ext cx="4873356" cy="2202221"/>
          </a:xfrm>
          <a:prstGeom prst="rect">
            <a:avLst/>
          </a:prstGeom>
          <a:ln>
            <a:solidFill>
              <a:schemeClr val="tx1"/>
            </a:solidFill>
          </a:ln>
        </p:spPr>
      </p:pic>
    </p:spTree>
    <p:extLst>
      <p:ext uri="{BB962C8B-B14F-4D97-AF65-F5344CB8AC3E}">
        <p14:creationId xmlns:p14="http://schemas.microsoft.com/office/powerpoint/2010/main" val="268102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8D903CD7-6071-4EB3-EEA9-B89D05BA20A9}"/>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FA0E4B36-2A72-68FA-CE36-6E2A74B46D1A}"/>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 adding to status table</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8CDD3E33-A591-2616-CEF3-3BF5B7459904}"/>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Creating temporary table of statuses from the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 table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status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id,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AS month,</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AND (segment=87)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is_active_87,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&lt;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&gt;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OR </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IS NULL) AND (segment=30)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is_active_30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status LIMIT 10;</a:t>
            </a:r>
          </a:p>
        </p:txBody>
      </p:sp>
      <p:pic>
        <p:nvPicPr>
          <p:cNvPr id="4" name="Picture 3">
            <a:extLst>
              <a:ext uri="{FF2B5EF4-FFF2-40B4-BE49-F238E27FC236}">
                <a16:creationId xmlns:a16="http://schemas.microsoft.com/office/drawing/2014/main" id="{C3C35659-3300-41DA-5DF6-85F24ABCF9ED}"/>
              </a:ext>
            </a:extLst>
          </p:cNvPr>
          <p:cNvPicPr>
            <a:picLocks noChangeAspect="1"/>
          </p:cNvPicPr>
          <p:nvPr/>
        </p:nvPicPr>
        <p:blipFill>
          <a:blip r:embed="rId3"/>
          <a:stretch>
            <a:fillRect/>
          </a:stretch>
        </p:blipFill>
        <p:spPr>
          <a:xfrm>
            <a:off x="186111" y="1470639"/>
            <a:ext cx="4873356" cy="2202221"/>
          </a:xfrm>
          <a:prstGeom prst="rect">
            <a:avLst/>
          </a:prstGeom>
          <a:ln>
            <a:solidFill>
              <a:schemeClr val="tx1"/>
            </a:solidFill>
          </a:ln>
        </p:spPr>
      </p:pic>
    </p:spTree>
    <p:extLst>
      <p:ext uri="{BB962C8B-B14F-4D97-AF65-F5344CB8AC3E}">
        <p14:creationId xmlns:p14="http://schemas.microsoft.com/office/powerpoint/2010/main" val="2288169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DD6E864A-33D3-4A76-92F6-285D277045F2}"/>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FBB493E1-24B1-CF7B-89E2-9D411C28B9E8}"/>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 adding canceled  to status table</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E166B165-32CF-145E-DAB9-5EBA31DBA963}"/>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Adding canceled columns to status table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BETWEEN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last_day</a:t>
            </a:r>
            <a:r>
              <a:rPr lang="en-US" sz="900" dirty="0">
                <a:latin typeface="Courier New"/>
                <a:ea typeface="Courier New"/>
                <a:cs typeface="Courier New"/>
                <a:sym typeface="Courier New"/>
              </a:rPr>
              <a:t>) AND (segment =87)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is_canceled_87,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CASE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WHEN(</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BETWEEN </a:t>
            </a:r>
            <a:r>
              <a:rPr lang="en-US" sz="900" dirty="0" err="1">
                <a:latin typeface="Courier New"/>
                <a:ea typeface="Courier New"/>
                <a:cs typeface="Courier New"/>
                <a:sym typeface="Courier New"/>
              </a:rPr>
              <a:t>first_day</a:t>
            </a: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last_day</a:t>
            </a:r>
            <a:r>
              <a:rPr lang="en-US" sz="900" dirty="0">
                <a:latin typeface="Courier New"/>
                <a:ea typeface="Courier New"/>
                <a:cs typeface="Courier New"/>
                <a:sym typeface="Courier New"/>
              </a:rPr>
              <a:t>) AND (segment =30) THEN 1 ELSE 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END AS is_canceled_30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cross_join</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status LIMIT 10;</a:t>
            </a:r>
          </a:p>
        </p:txBody>
      </p:sp>
      <p:pic>
        <p:nvPicPr>
          <p:cNvPr id="3" name="Picture 2">
            <a:extLst>
              <a:ext uri="{FF2B5EF4-FFF2-40B4-BE49-F238E27FC236}">
                <a16:creationId xmlns:a16="http://schemas.microsoft.com/office/drawing/2014/main" id="{DAC017A3-9E3F-4DD2-4E06-C518C4169CD6}"/>
              </a:ext>
            </a:extLst>
          </p:cNvPr>
          <p:cNvPicPr>
            <a:picLocks noChangeAspect="1"/>
          </p:cNvPicPr>
          <p:nvPr/>
        </p:nvPicPr>
        <p:blipFill>
          <a:blip r:embed="rId3"/>
          <a:stretch>
            <a:fillRect/>
          </a:stretch>
        </p:blipFill>
        <p:spPr>
          <a:xfrm>
            <a:off x="311700" y="1811045"/>
            <a:ext cx="4831693" cy="1817933"/>
          </a:xfrm>
          <a:prstGeom prst="rect">
            <a:avLst/>
          </a:prstGeom>
          <a:ln>
            <a:solidFill>
              <a:schemeClr val="tx1"/>
            </a:solidFill>
          </a:ln>
        </p:spPr>
      </p:pic>
    </p:spTree>
    <p:extLst>
      <p:ext uri="{BB962C8B-B14F-4D97-AF65-F5344CB8AC3E}">
        <p14:creationId xmlns:p14="http://schemas.microsoft.com/office/powerpoint/2010/main" val="41690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C23C8713-F1C6-3972-0E87-82D655C77672}"/>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604139F3-FE17-DA1A-8696-0BDB6D6DC4F3}"/>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 </a:t>
            </a:r>
            <a:r>
              <a:rPr lang="en-US" sz="2400" b="1" dirty="0" err="1">
                <a:solidFill>
                  <a:srgbClr val="295269"/>
                </a:solidFill>
                <a:latin typeface="Roboto"/>
                <a:ea typeface="Roboto"/>
                <a:cs typeface="Roboto"/>
                <a:sym typeface="Roboto"/>
              </a:rPr>
              <a:t>status_aggregate</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53A110D6-7A28-06BB-7FA1-5D009D57D143}"/>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Creating status aggregate table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SUM(is_active_87) AS sum_active_87,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SUM(is_active_30) AS sum_active_30,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SUM(is_canceled_87) AS sum_canceled_87,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SUM(is_canceled_30) AS sum_canceled_30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FROM status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month)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a:t>
            </a: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a:t>
            </a:r>
          </a:p>
        </p:txBody>
      </p:sp>
      <p:pic>
        <p:nvPicPr>
          <p:cNvPr id="4" name="Picture 3">
            <a:extLst>
              <a:ext uri="{FF2B5EF4-FFF2-40B4-BE49-F238E27FC236}">
                <a16:creationId xmlns:a16="http://schemas.microsoft.com/office/drawing/2014/main" id="{07EAF12C-DCA8-D1A4-9C63-CA57BBB97C27}"/>
              </a:ext>
            </a:extLst>
          </p:cNvPr>
          <p:cNvPicPr>
            <a:picLocks noChangeAspect="1"/>
          </p:cNvPicPr>
          <p:nvPr/>
        </p:nvPicPr>
        <p:blipFill>
          <a:blip r:embed="rId3"/>
          <a:stretch>
            <a:fillRect/>
          </a:stretch>
        </p:blipFill>
        <p:spPr>
          <a:xfrm>
            <a:off x="94000" y="2335249"/>
            <a:ext cx="5138600" cy="684176"/>
          </a:xfrm>
          <a:prstGeom prst="rect">
            <a:avLst/>
          </a:prstGeom>
          <a:ln>
            <a:solidFill>
              <a:schemeClr val="tx1"/>
            </a:solidFill>
          </a:ln>
        </p:spPr>
      </p:pic>
    </p:spTree>
    <p:extLst>
      <p:ext uri="{BB962C8B-B14F-4D97-AF65-F5344CB8AC3E}">
        <p14:creationId xmlns:p14="http://schemas.microsoft.com/office/powerpoint/2010/main" val="2508582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a:extLst>
            <a:ext uri="{FF2B5EF4-FFF2-40B4-BE49-F238E27FC236}">
              <a16:creationId xmlns:a16="http://schemas.microsoft.com/office/drawing/2014/main" id="{86B2FE85-B884-6095-E46A-FEA4E85CF183}"/>
            </a:ext>
          </a:extLst>
        </p:cNvPr>
        <p:cNvGrpSpPr/>
        <p:nvPr/>
      </p:nvGrpSpPr>
      <p:grpSpPr>
        <a:xfrm>
          <a:off x="0" y="0"/>
          <a:ext cx="0" cy="0"/>
          <a:chOff x="0" y="0"/>
          <a:chExt cx="0" cy="0"/>
        </a:xfrm>
      </p:grpSpPr>
      <p:sp>
        <p:nvSpPr>
          <p:cNvPr id="322" name="Shape 322">
            <a:extLst>
              <a:ext uri="{FF2B5EF4-FFF2-40B4-BE49-F238E27FC236}">
                <a16:creationId xmlns:a16="http://schemas.microsoft.com/office/drawing/2014/main" id="{CDE86DDF-EF04-DCAE-4737-DD3AB94C8C96}"/>
              </a:ext>
            </a:extLst>
          </p:cNvPr>
          <p:cNvSpPr txBox="1"/>
          <p:nvPr/>
        </p:nvSpPr>
        <p:spPr>
          <a:xfrm>
            <a:off x="311700" y="292625"/>
            <a:ext cx="8520600" cy="4468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Temporary table </a:t>
            </a:r>
            <a:r>
              <a:rPr lang="en-US" sz="2400" b="1">
                <a:solidFill>
                  <a:srgbClr val="295269"/>
                </a:solidFill>
                <a:latin typeface="Roboto"/>
                <a:ea typeface="Roboto"/>
                <a:cs typeface="Roboto"/>
                <a:sym typeface="Roboto"/>
              </a:rPr>
              <a:t>– Churn Rates!</a:t>
            </a:r>
            <a:endParaRPr sz="2400" b="1" dirty="0">
              <a:solidFill>
                <a:srgbClr val="295269"/>
              </a:solidFill>
              <a:latin typeface="Roboto"/>
              <a:ea typeface="Roboto"/>
              <a:cs typeface="Roboto"/>
              <a:sym typeface="Roboto"/>
            </a:endParaRPr>
          </a:p>
        </p:txBody>
      </p:sp>
      <p:sp>
        <p:nvSpPr>
          <p:cNvPr id="323" name="Shape 323">
            <a:extLst>
              <a:ext uri="{FF2B5EF4-FFF2-40B4-BE49-F238E27FC236}">
                <a16:creationId xmlns:a16="http://schemas.microsoft.com/office/drawing/2014/main" id="{59F6694C-1E89-5BB6-50E5-5808C1A8D1E4}"/>
              </a:ext>
            </a:extLst>
          </p:cNvPr>
          <p:cNvSpPr txBox="1"/>
          <p:nvPr/>
        </p:nvSpPr>
        <p:spPr>
          <a:xfrm>
            <a:off x="5232600" y="739471"/>
            <a:ext cx="3817400" cy="420825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Creating status aggregate table</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 AS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(SELECT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SUM(is_active_87) AS sum_active_87,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SUM(is_active_30) AS sum_active_30,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SUM(is_canceled_87) AS sum_canceled_87,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SUM(is_canceled_30) AS sum_canceled_30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FROM status</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GROUP BY month)  </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SELECT*FROM </a:t>
            </a: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---Calculating Churn rates:</a:t>
            </a:r>
          </a:p>
          <a:p>
            <a:pPr marL="0" lvl="0" indent="0" rtl="0">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SELECT month,</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1.0 * sum_canceled_87/sum_active_87 AS churn_rate_87,</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1.0 * sum_canceled_30/sum_active_30 AS churn_rate_30</a:t>
            </a:r>
          </a:p>
          <a:p>
            <a:pPr marL="0" lvl="0" indent="0" rtl="0">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a:t>
            </a:r>
          </a:p>
        </p:txBody>
      </p:sp>
      <p:pic>
        <p:nvPicPr>
          <p:cNvPr id="4" name="Picture 3">
            <a:extLst>
              <a:ext uri="{FF2B5EF4-FFF2-40B4-BE49-F238E27FC236}">
                <a16:creationId xmlns:a16="http://schemas.microsoft.com/office/drawing/2014/main" id="{6ACC88CA-6C67-4EC4-13B3-C62B79F641DC}"/>
              </a:ext>
            </a:extLst>
          </p:cNvPr>
          <p:cNvPicPr>
            <a:picLocks noChangeAspect="1"/>
          </p:cNvPicPr>
          <p:nvPr/>
        </p:nvPicPr>
        <p:blipFill>
          <a:blip r:embed="rId3"/>
          <a:stretch>
            <a:fillRect/>
          </a:stretch>
        </p:blipFill>
        <p:spPr>
          <a:xfrm>
            <a:off x="94000" y="2229662"/>
            <a:ext cx="5138600" cy="684176"/>
          </a:xfrm>
          <a:prstGeom prst="rect">
            <a:avLst/>
          </a:prstGeom>
          <a:ln>
            <a:solidFill>
              <a:schemeClr val="tx1"/>
            </a:solidFill>
          </a:ln>
        </p:spPr>
      </p:pic>
      <p:pic>
        <p:nvPicPr>
          <p:cNvPr id="3" name="Picture 2">
            <a:extLst>
              <a:ext uri="{FF2B5EF4-FFF2-40B4-BE49-F238E27FC236}">
                <a16:creationId xmlns:a16="http://schemas.microsoft.com/office/drawing/2014/main" id="{B804769F-891B-5D3D-CE3F-B09DA60EFF22}"/>
              </a:ext>
            </a:extLst>
          </p:cNvPr>
          <p:cNvPicPr>
            <a:picLocks noChangeAspect="1"/>
          </p:cNvPicPr>
          <p:nvPr/>
        </p:nvPicPr>
        <p:blipFill>
          <a:blip r:embed="rId4"/>
          <a:stretch>
            <a:fillRect/>
          </a:stretch>
        </p:blipFill>
        <p:spPr>
          <a:xfrm>
            <a:off x="94000" y="3472863"/>
            <a:ext cx="5138600" cy="970511"/>
          </a:xfrm>
          <a:prstGeom prst="rect">
            <a:avLst/>
          </a:prstGeom>
          <a:ln>
            <a:solidFill>
              <a:schemeClr val="tx1"/>
            </a:solidFill>
          </a:ln>
        </p:spPr>
      </p:pic>
      <p:sp>
        <p:nvSpPr>
          <p:cNvPr id="5" name="TextBox 4">
            <a:extLst>
              <a:ext uri="{FF2B5EF4-FFF2-40B4-BE49-F238E27FC236}">
                <a16:creationId xmlns:a16="http://schemas.microsoft.com/office/drawing/2014/main" id="{93C8F9E8-261C-877A-A3EE-956F5C68CB42}"/>
              </a:ext>
            </a:extLst>
          </p:cNvPr>
          <p:cNvSpPr txBox="1"/>
          <p:nvPr/>
        </p:nvSpPr>
        <p:spPr>
          <a:xfrm>
            <a:off x="94000" y="807868"/>
            <a:ext cx="5138600" cy="954107"/>
          </a:xfrm>
          <a:prstGeom prst="rect">
            <a:avLst/>
          </a:prstGeom>
          <a:noFill/>
        </p:spPr>
        <p:txBody>
          <a:bodyPr wrap="square" rtlCol="0">
            <a:spAutoFit/>
          </a:bodyPr>
          <a:lstStyle/>
          <a:p>
            <a:r>
              <a:rPr lang="en-US" dirty="0"/>
              <a:t>-Churn rates for segment 30 were significantly less.</a:t>
            </a:r>
          </a:p>
          <a:p>
            <a:r>
              <a:rPr lang="en-US" dirty="0"/>
              <a:t>-In order to customize the code to accommodate a large number of segments, adding a ‘segment’ column to the ‘status’ table and grouping by ‘segment’ would allow for scaling.</a:t>
            </a:r>
          </a:p>
        </p:txBody>
      </p:sp>
    </p:spTree>
    <p:extLst>
      <p:ext uri="{BB962C8B-B14F-4D97-AF65-F5344CB8AC3E}">
        <p14:creationId xmlns:p14="http://schemas.microsoft.com/office/powerpoint/2010/main" val="6193131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5b21038-f9e1-4e7d-8ce4-653ce59968ea}" enabled="1" method="Privileged" siteId="{b9fec68c-c92d-461e-9a97-3d03a0f18b82}" contentBits="1" removed="0"/>
</clbl:labelList>
</file>

<file path=docProps/app.xml><?xml version="1.0" encoding="utf-8"?>
<Properties xmlns="http://schemas.openxmlformats.org/officeDocument/2006/extended-properties" xmlns:vt="http://schemas.openxmlformats.org/officeDocument/2006/docPropsVTypes">
  <TotalTime>1339</TotalTime>
  <Words>931</Words>
  <Application>Microsoft Office PowerPoint</Application>
  <PresentationFormat>On-screen Show (16:9)</PresentationFormat>
  <Paragraphs>116</Paragraphs>
  <Slides>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Roboto Thin</vt:lpstr>
      <vt:lpstr>Courier New</vt:lpstr>
      <vt:lpstr>Roboto</vt:lpstr>
      <vt:lpstr>Roboto Black</vt:lpstr>
      <vt:lpstr>Dosis</vt:lpstr>
      <vt:lpstr>Arial</vt:lpstr>
      <vt:lpstr>Simple Light</vt:lpstr>
      <vt:lpstr>Simple Light</vt:lpstr>
      <vt:lpstr>PowerPoint Presentation</vt:lpstr>
      <vt:lpstr>Project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Giraldo, Kathleen M</cp:lastModifiedBy>
  <cp:revision>8</cp:revision>
  <dcterms:modified xsi:type="dcterms:W3CDTF">2025-06-01T19:06:41Z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Simple Light:3\Simple Light:3\Simple Light:3</vt:lpwstr>
  </property>
  <property fmtid="{D5CDD505-2E9C-101B-9397-08002B2CF9AE}" pid="3" name="ClassificationContentMarkingHeaderText">
    <vt:lpwstr> </vt:lpwstr>
  </property>
</Properties>
</file>